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3" r:id="rId9"/>
    <p:sldId id="274" r:id="rId10"/>
    <p:sldId id="277" r:id="rId11"/>
    <p:sldId id="281" r:id="rId12"/>
    <p:sldId id="287" r:id="rId13"/>
    <p:sldId id="288" r:id="rId14"/>
    <p:sldId id="289" r:id="rId15"/>
    <p:sldId id="290" r:id="rId16"/>
    <p:sldId id="291" r:id="rId17"/>
    <p:sldId id="293" r:id="rId18"/>
    <p:sldId id="294" r:id="rId19"/>
    <p:sldId id="295" r:id="rId20"/>
    <p:sldId id="259" r:id="rId21"/>
    <p:sldId id="261" r:id="rId22"/>
    <p:sldId id="262" r:id="rId23"/>
    <p:sldId id="263" r:id="rId24"/>
    <p:sldId id="265" r:id="rId25"/>
    <p:sldId id="266" r:id="rId26"/>
    <p:sldId id="286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384" y="31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1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2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1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2619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48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84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09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921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5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1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36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71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15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3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48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90DB996-3326-489B-81FD-34F3F8769077}" type="datetimeFigureOut">
              <a:rPr lang="en-US" smtClean="0"/>
              <a:pPr/>
              <a:t>6/5/2014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6D5B-F68E-4564-A226-740FEAC60E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10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Physical description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05 – Unit 1 Lesson B</a:t>
            </a:r>
            <a:endParaRPr lang="en-US" dirty="0"/>
          </a:p>
        </p:txBody>
      </p:sp>
      <p:pic>
        <p:nvPicPr>
          <p:cNvPr id="1026" name="Picture 2" descr="http://www.tours2eastafrica.com/Giraff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1200" y="1447800"/>
            <a:ext cx="5279571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 advTm="3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0" t="12275" r="27769" b="8183"/>
          <a:stretch/>
        </p:blipFill>
        <p:spPr bwMode="auto">
          <a:xfrm>
            <a:off x="76200" y="659934"/>
            <a:ext cx="3952164" cy="4444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32982" y="5181600"/>
            <a:ext cx="44958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He has a shaved head</a:t>
            </a:r>
            <a:r>
              <a:rPr lang="en-US" sz="2800" dirty="0" smtClean="0"/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2800" dirty="0" smtClean="0"/>
              <a:t>He is shaved.</a:t>
            </a:r>
            <a:endParaRPr lang="en-US" sz="2800" dirty="0"/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3" t="13639" r="21130" b="8621"/>
          <a:stretch/>
        </p:blipFill>
        <p:spPr bwMode="auto">
          <a:xfrm>
            <a:off x="4223982" y="710268"/>
            <a:ext cx="4038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376382" y="5262205"/>
            <a:ext cx="3733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He has short hair.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9" t="1407" r="25602" b="7162"/>
          <a:stretch/>
        </p:blipFill>
        <p:spPr bwMode="auto">
          <a:xfrm>
            <a:off x="8448675" y="160527"/>
            <a:ext cx="3810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448675" y="5334000"/>
            <a:ext cx="3733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He has </a:t>
            </a:r>
            <a:r>
              <a:rPr lang="en-US" sz="2800" dirty="0" smtClean="0"/>
              <a:t>long </a:t>
            </a:r>
            <a:r>
              <a:rPr lang="en-US" sz="2800" dirty="0"/>
              <a:t>hair.</a:t>
            </a:r>
          </a:p>
        </p:txBody>
      </p:sp>
    </p:spTree>
    <p:extLst>
      <p:ext uri="{BB962C8B-B14F-4D97-AF65-F5344CB8AC3E}">
        <p14:creationId xmlns:p14="http://schemas.microsoft.com/office/powerpoint/2010/main" val="323373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0" t="12275" r="27769" b="8183"/>
          <a:stretch/>
        </p:blipFill>
        <p:spPr bwMode="auto">
          <a:xfrm>
            <a:off x="1295400" y="621834"/>
            <a:ext cx="3952164" cy="4444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1252182" y="5143500"/>
            <a:ext cx="4495800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He has a shaved head</a:t>
            </a:r>
            <a:r>
              <a:rPr lang="en-US" sz="2800" dirty="0" smtClean="0"/>
              <a:t>.</a:t>
            </a:r>
          </a:p>
          <a:p>
            <a:pPr algn="ctr">
              <a:spcBef>
                <a:spcPct val="50000"/>
              </a:spcBef>
            </a:pPr>
            <a:r>
              <a:rPr lang="en-US" sz="2800" dirty="0" smtClean="0"/>
              <a:t>He is shaved.</a:t>
            </a:r>
            <a:endParaRPr lang="en-US" sz="2800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8" t="10341" r="23381" b="11487"/>
          <a:stretch/>
        </p:blipFill>
        <p:spPr bwMode="auto">
          <a:xfrm>
            <a:off x="6553200" y="570102"/>
            <a:ext cx="4724401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7696200" y="5243155"/>
            <a:ext cx="26590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He’s bald.</a:t>
            </a:r>
          </a:p>
        </p:txBody>
      </p:sp>
    </p:spTree>
    <p:extLst>
      <p:ext uri="{BB962C8B-B14F-4D97-AF65-F5344CB8AC3E}">
        <p14:creationId xmlns:p14="http://schemas.microsoft.com/office/powerpoint/2010/main" val="150112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AGE</a:t>
            </a:r>
            <a:endParaRPr lang="en-US" sz="7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How old </a:t>
            </a:r>
            <a:r>
              <a:rPr lang="en-US" sz="6600" dirty="0">
                <a:solidFill>
                  <a:srgbClr val="C00000"/>
                </a:solidFill>
              </a:rPr>
              <a:t>are </a:t>
            </a:r>
            <a:r>
              <a:rPr lang="en-US" sz="6600" dirty="0"/>
              <a:t>you ?</a:t>
            </a:r>
          </a:p>
          <a:p>
            <a:r>
              <a:rPr lang="en-US" sz="6600" dirty="0"/>
              <a:t>How old </a:t>
            </a:r>
            <a:r>
              <a:rPr lang="en-US" sz="6600" dirty="0">
                <a:solidFill>
                  <a:srgbClr val="C00000"/>
                </a:solidFill>
              </a:rPr>
              <a:t>is</a:t>
            </a:r>
            <a:r>
              <a:rPr lang="en-US" sz="6600" dirty="0"/>
              <a:t> he ?</a:t>
            </a:r>
          </a:p>
          <a:p>
            <a:r>
              <a:rPr lang="en-US" sz="6600" dirty="0"/>
              <a:t>How old </a:t>
            </a:r>
            <a:r>
              <a:rPr lang="en-US" sz="6600" dirty="0">
                <a:solidFill>
                  <a:srgbClr val="C00000"/>
                </a:solidFill>
              </a:rPr>
              <a:t>is </a:t>
            </a:r>
            <a:r>
              <a:rPr lang="en-US" sz="6600" dirty="0"/>
              <a:t>she ?</a:t>
            </a:r>
          </a:p>
          <a:p>
            <a:r>
              <a:rPr lang="en-US" sz="6600" dirty="0"/>
              <a:t>How old </a:t>
            </a:r>
            <a:r>
              <a:rPr lang="en-US" sz="6600" dirty="0">
                <a:solidFill>
                  <a:srgbClr val="C00000"/>
                </a:solidFill>
              </a:rPr>
              <a:t>are</a:t>
            </a:r>
            <a:r>
              <a:rPr lang="en-US" sz="6600" dirty="0"/>
              <a:t> they 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05505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He is very young.</a:t>
            </a:r>
            <a:endParaRPr lang="en-US" sz="54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674540" y="1628801"/>
            <a:ext cx="8813948" cy="4525963"/>
          </a:xfrm>
        </p:spPr>
        <p:txBody>
          <a:bodyPr/>
          <a:lstStyle/>
          <a:p>
            <a:pPr marL="0" indent="0">
              <a:buNone/>
            </a:pPr>
            <a:r>
              <a:rPr lang="es-PE" i="1" dirty="0" smtClean="0"/>
              <a:t> </a:t>
            </a:r>
            <a:endParaRPr lang="es-PE" i="1" dirty="0"/>
          </a:p>
        </p:txBody>
      </p:sp>
      <p:pic>
        <p:nvPicPr>
          <p:cNvPr id="1026" name="Picture 2" descr="C:\Users\USUARIO\Pictures\ENGLISH\PICTURES\People\Bab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340768"/>
            <a:ext cx="6768752" cy="553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385905" y="2564905"/>
            <a:ext cx="3951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He is a baby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54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She</a:t>
            </a:r>
            <a:r>
              <a:rPr lang="es-PE" sz="5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PE" sz="54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is</a:t>
            </a:r>
            <a:r>
              <a:rPr lang="es-PE" sz="5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PE" sz="54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very</a:t>
            </a:r>
            <a:r>
              <a:rPr lang="es-PE" sz="5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PE" sz="5400" b="1" i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young</a:t>
            </a:r>
            <a:r>
              <a:rPr lang="es-PE" sz="54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endParaRPr lang="es-PE" sz="54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0" name="Picture 2" descr="C:\Users\USUARIO\Pictures\ENGLISH\PICTURES\People\Baby girl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340769"/>
            <a:ext cx="678894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295801" y="5805265"/>
            <a:ext cx="38811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She is a baby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accent3">
                    <a:lumMod val="75000"/>
                  </a:schemeClr>
                </a:solidFill>
              </a:rPr>
              <a:t>They are young.</a:t>
            </a:r>
            <a:endParaRPr lang="en-US" sz="5400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3074" name="Picture 2" descr="C:\Users\USUARIO\Pictures\ENGLISH\PICTURES\People\Childre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340768"/>
            <a:ext cx="684076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215681" y="5949281"/>
            <a:ext cx="5537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 They are children</a:t>
            </a:r>
            <a:r>
              <a:rPr lang="en-U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He is in his twenties. </a:t>
            </a:r>
            <a:endParaRPr lang="en-US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1"/>
            <a:ext cx="995928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Who is he ?</a:t>
            </a:r>
          </a:p>
          <a:p>
            <a:pPr marL="0" indent="0">
              <a:buNone/>
            </a:pPr>
            <a:r>
              <a:rPr lang="en-US" sz="4000" dirty="0"/>
              <a:t>He is </a:t>
            </a:r>
            <a:r>
              <a:rPr lang="en-US" sz="4000" dirty="0" smtClean="0"/>
              <a:t>Daniel Radcliffe 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smtClean="0"/>
              <a:t>How old is he?</a:t>
            </a:r>
          </a:p>
          <a:p>
            <a:pPr marL="0" indent="0">
              <a:buNone/>
            </a:pPr>
            <a:r>
              <a:rPr lang="en-US" sz="4000" dirty="0" smtClean="0"/>
              <a:t>He is in his twenties.</a:t>
            </a:r>
            <a:endParaRPr lang="en-US" sz="4000" dirty="0"/>
          </a:p>
        </p:txBody>
      </p:sp>
      <p:pic>
        <p:nvPicPr>
          <p:cNvPr id="1026" name="Picture 2" descr="C:\Users\USUARIO\Pictures\ENGLISH\PICTURES\People\20 Daniel Radcliff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14204"/>
            <a:ext cx="4896544" cy="48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6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She is in her twenties.</a:t>
            </a:r>
            <a:endParaRPr lang="en-US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46111" y="1600201"/>
            <a:ext cx="1013040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Who’s she?</a:t>
            </a:r>
          </a:p>
          <a:p>
            <a:pPr marL="0" indent="0">
              <a:buNone/>
            </a:pPr>
            <a:r>
              <a:rPr lang="en-US" sz="4000" dirty="0" smtClean="0"/>
              <a:t>She’s Selena Gomez.</a:t>
            </a:r>
          </a:p>
          <a:p>
            <a:pPr marL="0" indent="0">
              <a:buNone/>
            </a:pPr>
            <a:r>
              <a:rPr lang="en-US" sz="4000" dirty="0" smtClean="0"/>
              <a:t>How old is she?</a:t>
            </a:r>
          </a:p>
          <a:p>
            <a:pPr marL="0" indent="0">
              <a:buNone/>
            </a:pPr>
            <a:r>
              <a:rPr lang="en-US" sz="4000" dirty="0" smtClean="0"/>
              <a:t>She is in her twenties.</a:t>
            </a:r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2050" name="Picture 2" descr="C:\Users\USUARIO\Pictures\ENGLISH\PICTURES\People\20 Selena Gome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1563323"/>
            <a:ext cx="3888432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7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>
                <a:solidFill>
                  <a:schemeClr val="accent3">
                    <a:lumMod val="75000"/>
                  </a:schemeClr>
                </a:solidFill>
              </a:rPr>
              <a:t>He is in his sixties.</a:t>
            </a:r>
            <a:endParaRPr lang="en-US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81200" y="1484784"/>
            <a:ext cx="9677400" cy="489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                                  Who is he?</a:t>
            </a: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                                          He </a:t>
            </a:r>
            <a:r>
              <a:rPr lang="en-US" sz="3200" dirty="0"/>
              <a:t>is Harrison </a:t>
            </a:r>
            <a:r>
              <a:rPr lang="en-US" sz="3200" dirty="0" smtClean="0"/>
              <a:t>Ford.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                                  How old is he?</a:t>
            </a:r>
          </a:p>
          <a:p>
            <a:pPr marL="0" indent="0">
              <a:buNone/>
            </a:pPr>
            <a:r>
              <a:rPr lang="en-US" sz="3200" dirty="0"/>
              <a:t> </a:t>
            </a:r>
            <a:r>
              <a:rPr lang="en-US" sz="3200" dirty="0" smtClean="0"/>
              <a:t>                                         </a:t>
            </a:r>
            <a:r>
              <a:rPr lang="en-US" sz="3200" dirty="0" smtClean="0"/>
              <a:t>He </a:t>
            </a:r>
            <a:r>
              <a:rPr lang="en-US" sz="3200" dirty="0"/>
              <a:t>is in his </a:t>
            </a:r>
            <a:r>
              <a:rPr lang="en-US" sz="3200" dirty="0" smtClean="0"/>
              <a:t>sixties.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340768"/>
            <a:ext cx="3339768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67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dirty="0">
                <a:solidFill>
                  <a:schemeClr val="accent3">
                    <a:lumMod val="75000"/>
                  </a:schemeClr>
                </a:solidFill>
              </a:rPr>
              <a:t>They </a:t>
            </a:r>
            <a:r>
              <a:rPr lang="en-US" sz="5400" b="1" i="1" dirty="0">
                <a:solidFill>
                  <a:schemeClr val="accent3">
                    <a:lumMod val="75000"/>
                  </a:schemeClr>
                </a:solidFill>
              </a:rPr>
              <a:t>are elderly </a:t>
            </a:r>
            <a:r>
              <a:rPr lang="en-US" sz="5400" b="1" i="1" dirty="0">
                <a:solidFill>
                  <a:schemeClr val="accent3">
                    <a:lumMod val="75000"/>
                  </a:schemeClr>
                </a:solidFill>
              </a:rPr>
              <a:t>people.</a:t>
            </a:r>
            <a:endParaRPr lang="en-US" sz="5400" b="1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04800" y="1151682"/>
            <a:ext cx="9751640" cy="55896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</a:t>
            </a:r>
          </a:p>
          <a:p>
            <a:pPr marL="0" indent="0">
              <a:buNone/>
            </a:pPr>
            <a:r>
              <a:rPr lang="en-US" sz="4800" dirty="0"/>
              <a:t> </a:t>
            </a:r>
            <a:r>
              <a:rPr lang="en-US" sz="4800" dirty="0"/>
              <a:t>                      </a:t>
            </a:r>
          </a:p>
          <a:p>
            <a:pPr marL="0" indent="0">
              <a:buNone/>
            </a:pPr>
            <a:r>
              <a:rPr lang="en-US" sz="4800" dirty="0"/>
              <a:t> </a:t>
            </a:r>
            <a:r>
              <a:rPr lang="en-US" sz="4800" dirty="0"/>
              <a:t>      They are in their nineties.</a:t>
            </a:r>
            <a:endParaRPr lang="en-US" sz="4800" dirty="0"/>
          </a:p>
        </p:txBody>
      </p:sp>
      <p:pic>
        <p:nvPicPr>
          <p:cNvPr id="5122" name="Picture 2" descr="C:\Users\USUARIO\Pictures\ENGLISH\PICTURES\People\Nineties 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084" y="1295400"/>
            <a:ext cx="6984776" cy="45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9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gelina-jolie-golden-globes.jp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92" t="2439" r="17120" b="-1831"/>
          <a:stretch/>
        </p:blipFill>
        <p:spPr>
          <a:xfrm>
            <a:off x="7848600" y="228600"/>
            <a:ext cx="2895601" cy="620954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524000" y="304801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What does she look like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2429" y="1636694"/>
            <a:ext cx="833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has long straight brown hair.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9918" y="2192894"/>
            <a:ext cx="758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has green eyes.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2859" y="2794506"/>
            <a:ext cx="758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is in her (</a:t>
            </a:r>
            <a:r>
              <a:rPr lang="en-US" sz="3200" dirty="0" smtClean="0">
                <a:latin typeface="Comic Sans MS" pitchFamily="66" charset="0"/>
              </a:rPr>
              <a:t>late</a:t>
            </a:r>
            <a:r>
              <a:rPr lang="es-PE" sz="3200" dirty="0" smtClean="0">
                <a:latin typeface="Comic Sans MS" pitchFamily="66" charset="0"/>
              </a:rPr>
              <a:t>) </a:t>
            </a:r>
            <a:r>
              <a:rPr lang="en-US" sz="3200" dirty="0" smtClean="0">
                <a:latin typeface="Comic Sans MS" pitchFamily="66" charset="0"/>
              </a:rPr>
              <a:t>30’s.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5605" y="3317726"/>
            <a:ext cx="758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is average </a:t>
            </a:r>
            <a:r>
              <a:rPr lang="en-US" sz="3200" dirty="0" smtClean="0">
                <a:latin typeface="Comic Sans MS" pitchFamily="66" charset="0"/>
              </a:rPr>
              <a:t>height.</a:t>
            </a:r>
            <a:endParaRPr lang="en-US" sz="3200" dirty="0"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2429" y="3840946"/>
            <a:ext cx="7587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is </a:t>
            </a:r>
            <a:r>
              <a:rPr lang="en-US" sz="3200" dirty="0" smtClean="0">
                <a:latin typeface="Comic Sans MS" pitchFamily="66" charset="0"/>
              </a:rPr>
              <a:t>thin.</a:t>
            </a:r>
            <a:endParaRPr lang="en-US" sz="32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gelina-jolie-golden-glob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0" y="1695901"/>
            <a:ext cx="3146821" cy="4195762"/>
          </a:xfrm>
        </p:spPr>
      </p:pic>
      <p:sp>
        <p:nvSpPr>
          <p:cNvPr id="6" name="TextBox 5"/>
          <p:cNvSpPr txBox="1"/>
          <p:nvPr/>
        </p:nvSpPr>
        <p:spPr>
          <a:xfrm>
            <a:off x="1524000" y="304801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omic Sans MS" pitchFamily="66" charset="0"/>
              </a:rPr>
              <a:t>What does he look like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06940" y="1589109"/>
            <a:ext cx="7015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has long straight black hair.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4473" y="2155926"/>
            <a:ext cx="665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has black eyes.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06941" y="2683878"/>
            <a:ext cx="665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is in his 50’s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0589" y="3209007"/>
            <a:ext cx="665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is average height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47885" y="3768565"/>
            <a:ext cx="665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is heavy set.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gelina-jolie-golden-glob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0981" y="1649983"/>
            <a:ext cx="3809143" cy="4195762"/>
          </a:xfrm>
        </p:spPr>
      </p:pic>
      <p:sp>
        <p:nvSpPr>
          <p:cNvPr id="6" name="TextBox 5"/>
          <p:cNvSpPr txBox="1"/>
          <p:nvPr/>
        </p:nvSpPr>
        <p:spPr>
          <a:xfrm>
            <a:off x="1642486" y="381000"/>
            <a:ext cx="6651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mic Sans MS" pitchFamily="66" charset="0"/>
              </a:rPr>
              <a:t>What does she look like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67386" y="1649983"/>
            <a:ext cx="653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has long wavy brown hair.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33266" y="2234626"/>
            <a:ext cx="620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has green eyes.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46914" y="2819401"/>
            <a:ext cx="620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is in her 30’s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46914" y="3357581"/>
            <a:ext cx="620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is average height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1467" y="3918453"/>
            <a:ext cx="6200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is average weight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38953" y="4508081"/>
            <a:ext cx="653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has a beard.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32128" y="5073806"/>
            <a:ext cx="6538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She has a mustache.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4139" y="381000"/>
            <a:ext cx="7315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mic Sans MS" pitchFamily="66" charset="0"/>
              </a:rPr>
              <a:t>What does he look like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25388" y="1842936"/>
            <a:ext cx="817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has short straight light brown hair.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25388" y="2438400"/>
            <a:ext cx="615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has brown eyes.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8327" y="2961620"/>
            <a:ext cx="615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is young / He is in his teens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08327" y="3484840"/>
            <a:ext cx="615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is average height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28800" y="4008060"/>
            <a:ext cx="6155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is average weight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354460"/>
            <a:ext cx="2857500" cy="447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gelina-jolie-golden-globe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8200" y="1774629"/>
            <a:ext cx="3460016" cy="4363522"/>
          </a:xfrm>
        </p:spPr>
      </p:pic>
      <p:sp>
        <p:nvSpPr>
          <p:cNvPr id="6" name="TextBox 5"/>
          <p:cNvSpPr txBox="1"/>
          <p:nvPr/>
        </p:nvSpPr>
        <p:spPr>
          <a:xfrm>
            <a:off x="1765562" y="381000"/>
            <a:ext cx="768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mic Sans MS" pitchFamily="66" charset="0"/>
              </a:rPr>
              <a:t>What does he look like 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5172" y="1653570"/>
            <a:ext cx="8681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has short straight gray hair.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8135" y="2176790"/>
            <a:ext cx="8232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has brown eyes.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5173" y="2706834"/>
            <a:ext cx="9280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is elderly / He is in his seventies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18135" y="3257434"/>
            <a:ext cx="8232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is average height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18135" y="3780654"/>
            <a:ext cx="8232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mic Sans MS" pitchFamily="66" charset="0"/>
              </a:rPr>
              <a:t>He is average weight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09800" y="335436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mic Sans MS" pitchFamily="66" charset="0"/>
              </a:rPr>
              <a:t>What does she look like 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43000"/>
            <a:ext cx="7162800" cy="5390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201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609600"/>
            <a:ext cx="7086600" cy="6151562"/>
          </a:xfrm>
        </p:spPr>
      </p:pic>
      <p:sp>
        <p:nvSpPr>
          <p:cNvPr id="6" name="TextBox 5"/>
          <p:cNvSpPr txBox="1"/>
          <p:nvPr/>
        </p:nvSpPr>
        <p:spPr>
          <a:xfrm>
            <a:off x="1600200" y="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mic Sans MS" pitchFamily="66" charset="0"/>
              </a:rPr>
              <a:t>What does she look like ?</a:t>
            </a:r>
          </a:p>
        </p:txBody>
      </p:sp>
    </p:spTree>
    <p:extLst>
      <p:ext uri="{BB962C8B-B14F-4D97-AF65-F5344CB8AC3E}">
        <p14:creationId xmlns:p14="http://schemas.microsoft.com/office/powerpoint/2010/main" val="232362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justsomething.co/wp-content/uploads/2014/04/people-motion-picture-lookalike-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09600"/>
            <a:ext cx="8267700" cy="572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00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600" y="76200"/>
            <a:ext cx="6052091" cy="476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833349" y="4813647"/>
            <a:ext cx="8763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Does Britney look like her sister Jamie?</a:t>
            </a:r>
            <a:endParaRPr lang="en-US" sz="36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981200" y="5612378"/>
            <a:ext cx="8763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Yes, she does. She looks like her sister.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790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0986" y="-34532"/>
            <a:ext cx="4329136" cy="476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885666" y="4731491"/>
            <a:ext cx="8763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Does </a:t>
            </a:r>
            <a:r>
              <a:rPr lang="en-US" sz="3600" dirty="0" err="1"/>
              <a:t>Linsay</a:t>
            </a:r>
            <a:r>
              <a:rPr lang="en-US" sz="3600" dirty="0"/>
              <a:t> </a:t>
            </a:r>
            <a:r>
              <a:rPr lang="en-US" sz="3600" dirty="0" err="1"/>
              <a:t>Lohan</a:t>
            </a:r>
            <a:r>
              <a:rPr lang="en-US" sz="3600" dirty="0"/>
              <a:t> look like her sister?</a:t>
            </a:r>
            <a:endParaRPr lang="en-US" sz="36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33517" y="5530222"/>
            <a:ext cx="8763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No, she doesn´t. They look different.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3289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9510" y="-34532"/>
            <a:ext cx="6052091" cy="4766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885666" y="4731491"/>
            <a:ext cx="8763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Who does Britney look like?</a:t>
            </a:r>
            <a:endParaRPr lang="en-US" sz="36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33517" y="5530222"/>
            <a:ext cx="8763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She looks like her sister Jamie.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000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7918"/>
            <a:ext cx="10287000" cy="743622"/>
          </a:xfrm>
        </p:spPr>
        <p:txBody>
          <a:bodyPr/>
          <a:lstStyle/>
          <a:p>
            <a:pPr algn="ctr"/>
            <a:r>
              <a:rPr lang="es-PE" b="1" dirty="0" err="1" smtClean="0">
                <a:latin typeface="Comic Sans MS" pitchFamily="66" charset="0"/>
              </a:rPr>
              <a:t>Describing</a:t>
            </a:r>
            <a:r>
              <a:rPr lang="es-PE" b="1" dirty="0" smtClean="0">
                <a:latin typeface="Comic Sans MS" pitchFamily="66" charset="0"/>
              </a:rPr>
              <a:t> </a:t>
            </a:r>
            <a:r>
              <a:rPr lang="es-PE" b="1" dirty="0" err="1" smtClean="0">
                <a:latin typeface="Comic Sans MS" pitchFamily="66" charset="0"/>
              </a:rPr>
              <a:t>People</a:t>
            </a:r>
            <a:endParaRPr lang="en-US" b="1" dirty="0">
              <a:latin typeface="Comic Sans MS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266700" y="1681162"/>
            <a:ext cx="5562600" cy="1093470"/>
          </a:xfrm>
          <a:solidFill>
            <a:schemeClr val="accent3">
              <a:lumMod val="7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s-PE" sz="2800" dirty="0">
                <a:latin typeface="Comic Sans MS" pitchFamily="66" charset="0"/>
              </a:rPr>
              <a:t>BE </a:t>
            </a:r>
            <a:r>
              <a:rPr lang="es-PE" sz="2800" dirty="0">
                <a:solidFill>
                  <a:schemeClr val="tx1">
                    <a:lumMod val="95000"/>
                  </a:schemeClr>
                </a:solidFill>
                <a:latin typeface="Comic Sans MS" pitchFamily="66" charset="0"/>
              </a:rPr>
              <a:t>+ </a:t>
            </a:r>
            <a:r>
              <a:rPr lang="es-PE" sz="2800" dirty="0">
                <a:solidFill>
                  <a:srgbClr val="FFC000"/>
                </a:solidFill>
                <a:latin typeface="Comic Sans MS" pitchFamily="66" charset="0"/>
              </a:rPr>
              <a:t>ADJECTIVE</a:t>
            </a:r>
            <a:endParaRPr lang="es-PE" sz="2800" dirty="0">
              <a:solidFill>
                <a:srgbClr val="FFC000"/>
              </a:solidFill>
              <a:latin typeface="Comic Sans MS" pitchFamily="66" charset="0"/>
            </a:endParaRPr>
          </a:p>
          <a:p>
            <a:pPr algn="ctr"/>
            <a:r>
              <a:rPr lang="es-PE" sz="2800" dirty="0">
                <a:latin typeface="Comic Sans MS" pitchFamily="66" charset="0"/>
              </a:rPr>
              <a:t>BE + </a:t>
            </a:r>
            <a:r>
              <a:rPr lang="es-PE" sz="2800" dirty="0">
                <a:solidFill>
                  <a:srgbClr val="002060"/>
                </a:solidFill>
                <a:latin typeface="Comic Sans MS" pitchFamily="66" charset="0"/>
              </a:rPr>
              <a:t>PREPOSITIONAL PHRASE</a:t>
            </a:r>
            <a:endParaRPr lang="en-US" sz="28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66700" y="3084194"/>
            <a:ext cx="5562600" cy="22498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PE" sz="4000" dirty="0">
                <a:latin typeface="Comic Sans MS" pitchFamily="66" charset="0"/>
              </a:rPr>
              <a:t>Chris </a:t>
            </a:r>
            <a:r>
              <a:rPr lang="es-PE" sz="4000" b="1" dirty="0" err="1">
                <a:solidFill>
                  <a:schemeClr val="accent1"/>
                </a:solidFill>
                <a:latin typeface="Comic Sans MS" pitchFamily="66" charset="0"/>
              </a:rPr>
              <a:t>is</a:t>
            </a:r>
            <a:r>
              <a:rPr lang="es-PE" sz="4000" dirty="0">
                <a:latin typeface="Comic Sans MS" pitchFamily="66" charset="0"/>
              </a:rPr>
              <a:t> </a:t>
            </a:r>
            <a:r>
              <a:rPr lang="es-PE" sz="4000" b="1" dirty="0" err="1">
                <a:solidFill>
                  <a:srgbClr val="FFC000"/>
                </a:solidFill>
                <a:latin typeface="Comic Sans MS" pitchFamily="66" charset="0"/>
              </a:rPr>
              <a:t>tall</a:t>
            </a:r>
            <a:r>
              <a:rPr lang="es-PE" sz="4000" b="1" dirty="0">
                <a:solidFill>
                  <a:srgbClr val="FFC000"/>
                </a:solidFill>
                <a:latin typeface="Comic Sans MS" pitchFamily="66" charset="0"/>
              </a:rPr>
              <a:t>.</a:t>
            </a:r>
          </a:p>
          <a:p>
            <a:pPr marL="0" indent="0">
              <a:buNone/>
            </a:pPr>
            <a:r>
              <a:rPr lang="es-PE" sz="4000" dirty="0">
                <a:latin typeface="Comic Sans MS" pitchFamily="66" charset="0"/>
              </a:rPr>
              <a:t>I </a:t>
            </a:r>
            <a:r>
              <a:rPr lang="es-PE" sz="4000" b="1" dirty="0">
                <a:solidFill>
                  <a:schemeClr val="accent1"/>
                </a:solidFill>
                <a:latin typeface="Comic Sans MS" pitchFamily="66" charset="0"/>
              </a:rPr>
              <a:t>am</a:t>
            </a:r>
            <a:r>
              <a:rPr lang="es-PE" sz="4000" dirty="0">
                <a:solidFill>
                  <a:schemeClr val="accent1"/>
                </a:solidFill>
                <a:latin typeface="Comic Sans MS" pitchFamily="66" charset="0"/>
              </a:rPr>
              <a:t> </a:t>
            </a:r>
            <a:r>
              <a:rPr lang="es-PE" sz="4000" dirty="0" err="1">
                <a:solidFill>
                  <a:srgbClr val="FFC000"/>
                </a:solidFill>
                <a:latin typeface="Comic Sans MS" pitchFamily="66" charset="0"/>
              </a:rPr>
              <a:t>thin</a:t>
            </a:r>
            <a:r>
              <a:rPr lang="en-US" sz="4000" dirty="0">
                <a:solidFill>
                  <a:srgbClr val="0070C0"/>
                </a:solidFill>
                <a:latin typeface="Comic Sans MS" pitchFamily="66" charset="0"/>
              </a:rPr>
              <a:t>.</a:t>
            </a:r>
          </a:p>
          <a:p>
            <a:pPr marL="0" indent="0">
              <a:buNone/>
            </a:pPr>
            <a:r>
              <a:rPr lang="es-PE" sz="4000" dirty="0">
                <a:latin typeface="Comic Sans MS" pitchFamily="66" charset="0"/>
              </a:rPr>
              <a:t>Lucy </a:t>
            </a:r>
            <a:r>
              <a:rPr lang="es-PE" sz="4000" b="1" dirty="0" err="1">
                <a:solidFill>
                  <a:schemeClr val="accent1"/>
                </a:solidFill>
                <a:latin typeface="Comic Sans MS" pitchFamily="66" charset="0"/>
              </a:rPr>
              <a:t>is</a:t>
            </a:r>
            <a:r>
              <a:rPr lang="es-PE" sz="4000" dirty="0">
                <a:latin typeface="Comic Sans MS" pitchFamily="66" charset="0"/>
              </a:rPr>
              <a:t> </a:t>
            </a:r>
            <a:r>
              <a:rPr lang="es-PE" sz="4000" dirty="0">
                <a:solidFill>
                  <a:srgbClr val="002060"/>
                </a:solidFill>
                <a:latin typeface="Comic Sans MS" pitchFamily="66" charset="0"/>
              </a:rPr>
              <a:t>in </a:t>
            </a:r>
            <a:r>
              <a:rPr lang="es-PE" sz="4000" dirty="0" err="1">
                <a:solidFill>
                  <a:srgbClr val="002060"/>
                </a:solidFill>
                <a:latin typeface="Comic Sans MS" pitchFamily="66" charset="0"/>
              </a:rPr>
              <a:t>her</a:t>
            </a:r>
            <a:r>
              <a:rPr lang="es-PE" sz="4000" dirty="0">
                <a:solidFill>
                  <a:srgbClr val="002060"/>
                </a:solidFill>
                <a:latin typeface="Comic Sans MS" pitchFamily="66" charset="0"/>
              </a:rPr>
              <a:t> </a:t>
            </a:r>
            <a:r>
              <a:rPr lang="es-PE" sz="4000" dirty="0" err="1">
                <a:solidFill>
                  <a:srgbClr val="002060"/>
                </a:solidFill>
                <a:latin typeface="Comic Sans MS" pitchFamily="66" charset="0"/>
              </a:rPr>
              <a:t>teens</a:t>
            </a:r>
            <a:endParaRPr lang="es-PE" sz="4000" dirty="0">
              <a:solidFill>
                <a:srgbClr val="002060"/>
              </a:solidFill>
              <a:latin typeface="Comic Sans MS" pitchFamily="66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96000" y="1814512"/>
            <a:ext cx="5995916" cy="640080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s-PE" sz="3200" dirty="0">
                <a:solidFill>
                  <a:schemeClr val="accent6"/>
                </a:solidFill>
                <a:latin typeface="Comic Sans MS" pitchFamily="66" charset="0"/>
              </a:rPr>
              <a:t>HAVE</a:t>
            </a:r>
            <a:r>
              <a:rPr lang="es-PE" sz="3200" dirty="0">
                <a:latin typeface="Comic Sans MS" pitchFamily="66" charset="0"/>
              </a:rPr>
              <a:t> +</a:t>
            </a:r>
            <a:r>
              <a:rPr lang="es-PE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itchFamily="66" charset="0"/>
              </a:rPr>
              <a:t> (ADJECTIVE) </a:t>
            </a:r>
            <a:r>
              <a:rPr lang="es-PE" sz="3200" dirty="0">
                <a:solidFill>
                  <a:schemeClr val="accent6"/>
                </a:solidFill>
                <a:latin typeface="Comic Sans MS" pitchFamily="66" charset="0"/>
              </a:rPr>
              <a:t>NOUN</a:t>
            </a:r>
            <a:endParaRPr lang="en-US" sz="3200" dirty="0">
              <a:solidFill>
                <a:schemeClr val="accent6"/>
              </a:solidFill>
              <a:latin typeface="Comic Sans MS" pitchFamily="66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312658" y="2971800"/>
            <a:ext cx="5562600" cy="2438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PE" sz="4000" dirty="0">
                <a:latin typeface="Comic Sans MS" pitchFamily="66" charset="0"/>
              </a:rPr>
              <a:t>He </a:t>
            </a:r>
            <a:r>
              <a:rPr lang="es-PE" sz="4000" dirty="0">
                <a:solidFill>
                  <a:schemeClr val="accent6"/>
                </a:solidFill>
                <a:latin typeface="Comic Sans MS" pitchFamily="66" charset="0"/>
              </a:rPr>
              <a:t>has </a:t>
            </a:r>
            <a:r>
              <a:rPr lang="es-PE" sz="4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itchFamily="66" charset="0"/>
              </a:rPr>
              <a:t>brown</a:t>
            </a:r>
            <a:r>
              <a:rPr lang="es-PE" sz="4000" dirty="0">
                <a:latin typeface="Comic Sans MS" pitchFamily="66" charset="0"/>
              </a:rPr>
              <a:t> </a:t>
            </a:r>
            <a:r>
              <a:rPr lang="es-PE" sz="4000" dirty="0" err="1">
                <a:solidFill>
                  <a:schemeClr val="accent6"/>
                </a:solidFill>
                <a:latin typeface="Comic Sans MS" pitchFamily="66" charset="0"/>
              </a:rPr>
              <a:t>eyes</a:t>
            </a:r>
            <a:r>
              <a:rPr lang="es-PE" sz="4000" dirty="0">
                <a:solidFill>
                  <a:schemeClr val="accent6"/>
                </a:solidFill>
                <a:latin typeface="Comic Sans MS" pitchFamily="66" charset="0"/>
              </a:rPr>
              <a:t>.</a:t>
            </a:r>
          </a:p>
          <a:p>
            <a:pPr marL="0" indent="0">
              <a:buNone/>
            </a:pPr>
            <a:r>
              <a:rPr lang="es-PE" sz="4000" dirty="0" err="1">
                <a:latin typeface="Comic Sans MS" pitchFamily="66" charset="0"/>
              </a:rPr>
              <a:t>We</a:t>
            </a:r>
            <a:r>
              <a:rPr lang="es-PE" sz="4000" dirty="0">
                <a:latin typeface="Comic Sans MS" pitchFamily="66" charset="0"/>
              </a:rPr>
              <a:t> </a:t>
            </a:r>
            <a:r>
              <a:rPr lang="es-PE" sz="4000" dirty="0" err="1">
                <a:solidFill>
                  <a:schemeClr val="accent6"/>
                </a:solidFill>
                <a:latin typeface="Comic Sans MS" pitchFamily="66" charset="0"/>
              </a:rPr>
              <a:t>have</a:t>
            </a:r>
            <a:r>
              <a:rPr lang="es-PE" sz="4000" dirty="0">
                <a:latin typeface="Comic Sans MS" pitchFamily="66" charset="0"/>
              </a:rPr>
              <a:t> </a:t>
            </a:r>
            <a:r>
              <a:rPr lang="es-PE" sz="4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itchFamily="66" charset="0"/>
              </a:rPr>
              <a:t>black</a:t>
            </a:r>
            <a:r>
              <a:rPr lang="es-PE" sz="4000" dirty="0">
                <a:latin typeface="Comic Sans MS" pitchFamily="66" charset="0"/>
              </a:rPr>
              <a:t> </a:t>
            </a:r>
            <a:r>
              <a:rPr lang="es-PE" sz="4000" dirty="0" err="1">
                <a:solidFill>
                  <a:schemeClr val="accent6"/>
                </a:solidFill>
                <a:latin typeface="Comic Sans MS" pitchFamily="66" charset="0"/>
              </a:rPr>
              <a:t>hair</a:t>
            </a:r>
            <a:r>
              <a:rPr lang="es-PE" sz="4000" dirty="0">
                <a:solidFill>
                  <a:schemeClr val="accent6"/>
                </a:solidFill>
                <a:latin typeface="Comic Sans MS" pitchFamily="66" charset="0"/>
              </a:rPr>
              <a:t>.</a:t>
            </a:r>
          </a:p>
          <a:p>
            <a:pPr marL="0" indent="0">
              <a:buNone/>
            </a:pPr>
            <a:r>
              <a:rPr lang="es-PE" sz="4000" dirty="0">
                <a:latin typeface="Comic Sans MS" pitchFamily="66" charset="0"/>
              </a:rPr>
              <a:t>John </a:t>
            </a:r>
            <a:r>
              <a:rPr lang="es-PE" sz="4000" dirty="0">
                <a:solidFill>
                  <a:schemeClr val="accent6"/>
                </a:solidFill>
                <a:latin typeface="Comic Sans MS" pitchFamily="66" charset="0"/>
              </a:rPr>
              <a:t>has</a:t>
            </a:r>
            <a:r>
              <a:rPr lang="es-PE" sz="4000" dirty="0">
                <a:latin typeface="Comic Sans MS" pitchFamily="66" charset="0"/>
              </a:rPr>
              <a:t> </a:t>
            </a:r>
            <a:r>
              <a:rPr lang="es-PE" sz="4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mic Sans MS" pitchFamily="66" charset="0"/>
              </a:rPr>
              <a:t>long</a:t>
            </a:r>
            <a:r>
              <a:rPr lang="es-PE" sz="4000" dirty="0">
                <a:latin typeface="Comic Sans MS" pitchFamily="66" charset="0"/>
              </a:rPr>
              <a:t> </a:t>
            </a:r>
            <a:r>
              <a:rPr lang="es-PE" sz="4000" dirty="0" err="1">
                <a:solidFill>
                  <a:schemeClr val="accent6"/>
                </a:solidFill>
                <a:latin typeface="Comic Sans MS" pitchFamily="66" charset="0"/>
              </a:rPr>
              <a:t>hair</a:t>
            </a:r>
            <a:r>
              <a:rPr lang="es-PE" sz="4000" dirty="0">
                <a:solidFill>
                  <a:schemeClr val="accent6"/>
                </a:solidFill>
                <a:latin typeface="Comic Sans MS" pitchFamily="66" charset="0"/>
              </a:rPr>
              <a:t>.</a:t>
            </a:r>
            <a:endParaRPr lang="en-US" sz="4000" dirty="0">
              <a:solidFill>
                <a:schemeClr val="accent6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48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304800"/>
            <a:ext cx="6019800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7543800" y="1676400"/>
            <a:ext cx="34290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Who does </a:t>
            </a:r>
            <a:r>
              <a:rPr lang="en-US" sz="3600" dirty="0" err="1"/>
              <a:t>Linsay</a:t>
            </a:r>
            <a:r>
              <a:rPr lang="en-US" sz="3600" dirty="0"/>
              <a:t> look like?</a:t>
            </a:r>
            <a:endParaRPr lang="en-US" sz="36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543800" y="3733800"/>
            <a:ext cx="2743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/>
              <a:t>She looks like her mother.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4846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400800" y="0"/>
            <a:ext cx="4242048" cy="1143000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sz="7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Height</a:t>
            </a:r>
            <a:endParaRPr lang="en-US" sz="7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7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57" y="1070905"/>
            <a:ext cx="9743520" cy="5029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abajo"/>
          <p:cNvSpPr/>
          <p:nvPr/>
        </p:nvSpPr>
        <p:spPr>
          <a:xfrm>
            <a:off x="1853296" y="124970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 Flecha abajo"/>
          <p:cNvSpPr/>
          <p:nvPr/>
        </p:nvSpPr>
        <p:spPr>
          <a:xfrm>
            <a:off x="2761849" y="98956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Flecha abajo"/>
          <p:cNvSpPr/>
          <p:nvPr/>
        </p:nvSpPr>
        <p:spPr>
          <a:xfrm>
            <a:off x="4054743" y="156011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 Flecha abajo"/>
          <p:cNvSpPr/>
          <p:nvPr/>
        </p:nvSpPr>
        <p:spPr>
          <a:xfrm>
            <a:off x="4986649" y="113883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Flecha abajo"/>
          <p:cNvSpPr/>
          <p:nvPr/>
        </p:nvSpPr>
        <p:spPr>
          <a:xfrm>
            <a:off x="6194017" y="653797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Flecha abajo"/>
          <p:cNvSpPr/>
          <p:nvPr/>
        </p:nvSpPr>
        <p:spPr>
          <a:xfrm>
            <a:off x="7460754" y="137160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9 Flecha abajo"/>
          <p:cNvSpPr/>
          <p:nvPr/>
        </p:nvSpPr>
        <p:spPr>
          <a:xfrm>
            <a:off x="8619301" y="96025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0 Flecha abajo"/>
          <p:cNvSpPr/>
          <p:nvPr/>
        </p:nvSpPr>
        <p:spPr>
          <a:xfrm>
            <a:off x="9677400" y="1371600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1 CuadroTexto"/>
          <p:cNvSpPr txBox="1"/>
          <p:nvPr/>
        </p:nvSpPr>
        <p:spPr>
          <a:xfrm>
            <a:off x="1945196" y="6099983"/>
            <a:ext cx="8903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Short? </a:t>
            </a:r>
            <a:r>
              <a:rPr lang="en-US" sz="3200" dirty="0" smtClean="0"/>
              <a:t>		Average </a:t>
            </a:r>
            <a:r>
              <a:rPr lang="en-US" sz="3200" dirty="0"/>
              <a:t>height? </a:t>
            </a:r>
            <a:r>
              <a:rPr lang="en-US" sz="3200" dirty="0" smtClean="0"/>
              <a:t>		Tall</a:t>
            </a:r>
            <a:r>
              <a:rPr lang="en-US" sz="3200" dirty="0"/>
              <a:t>?</a:t>
            </a:r>
            <a:r>
              <a:rPr lang="en-US" sz="3200" dirty="0" smtClean="0"/>
              <a:t> 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0136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72200" y="0"/>
            <a:ext cx="4343400" cy="1114204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US" sz="7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Weight</a:t>
            </a:r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415480" y="1268761"/>
            <a:ext cx="9361040" cy="488600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561" y="1206277"/>
            <a:ext cx="10591800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Flecha derecha"/>
          <p:cNvSpPr/>
          <p:nvPr/>
        </p:nvSpPr>
        <p:spPr>
          <a:xfrm>
            <a:off x="9067800" y="3484241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5" name="4 Flecha derecha"/>
          <p:cNvSpPr/>
          <p:nvPr/>
        </p:nvSpPr>
        <p:spPr>
          <a:xfrm>
            <a:off x="6406566" y="346944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 Flecha derecha"/>
          <p:cNvSpPr/>
          <p:nvPr/>
        </p:nvSpPr>
        <p:spPr>
          <a:xfrm>
            <a:off x="4491652" y="3484241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6 Flecha derecha"/>
          <p:cNvSpPr/>
          <p:nvPr/>
        </p:nvSpPr>
        <p:spPr>
          <a:xfrm>
            <a:off x="2676600" y="3476912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Flecha derecha"/>
          <p:cNvSpPr/>
          <p:nvPr/>
        </p:nvSpPr>
        <p:spPr>
          <a:xfrm>
            <a:off x="369300" y="3469446"/>
            <a:ext cx="978408" cy="4846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8 CuadroTexto"/>
          <p:cNvSpPr txBox="1"/>
          <p:nvPr/>
        </p:nvSpPr>
        <p:spPr>
          <a:xfrm>
            <a:off x="1415480" y="6213485"/>
            <a:ext cx="890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Thin </a:t>
            </a:r>
            <a:r>
              <a:rPr lang="en-US" dirty="0"/>
              <a:t>  </a:t>
            </a:r>
            <a:endParaRPr lang="en-US" dirty="0"/>
          </a:p>
        </p:txBody>
      </p:sp>
      <p:sp>
        <p:nvSpPr>
          <p:cNvPr id="10" name="9 CuadroTexto"/>
          <p:cNvSpPr txBox="1"/>
          <p:nvPr/>
        </p:nvSpPr>
        <p:spPr>
          <a:xfrm>
            <a:off x="3352405" y="6256362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Slim </a:t>
            </a:r>
            <a:r>
              <a:rPr lang="en-US" dirty="0"/>
              <a:t> </a:t>
            </a:r>
            <a:endParaRPr lang="en-U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4688798" y="6259222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Average weight</a:t>
            </a:r>
            <a:endParaRPr lang="en-US" sz="2400" b="1" dirty="0"/>
          </a:p>
        </p:txBody>
      </p:sp>
      <p:sp>
        <p:nvSpPr>
          <p:cNvPr id="12" name="11 CuadroTexto"/>
          <p:cNvSpPr txBox="1"/>
          <p:nvPr/>
        </p:nvSpPr>
        <p:spPr>
          <a:xfrm>
            <a:off x="7384974" y="6256361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Heavy set</a:t>
            </a:r>
            <a:endParaRPr lang="en-US" sz="2400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9557004" y="6270115"/>
            <a:ext cx="216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Over weight 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89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0" y="0"/>
            <a:ext cx="4876800" cy="1052736"/>
          </a:xfrm>
          <a:solidFill>
            <a:schemeClr val="accent1"/>
          </a:solidFill>
        </p:spPr>
        <p:txBody>
          <a:bodyPr>
            <a:noAutofit/>
          </a:bodyPr>
          <a:lstStyle/>
          <a:p>
            <a:r>
              <a:rPr lang="en-US" sz="7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Eye Color</a:t>
            </a:r>
            <a:endParaRPr lang="en-US" sz="7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3">
                  <a:lumMod val="7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2" y="526368"/>
            <a:ext cx="3265165" cy="19590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22" y="980728"/>
            <a:ext cx="3149374" cy="21031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89" y="3365444"/>
            <a:ext cx="2962648" cy="25237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200" y="3947628"/>
            <a:ext cx="3068296" cy="19132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50" y="1995848"/>
            <a:ext cx="2608774" cy="2032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195531" y="2560622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Blue  eyes</a:t>
            </a:r>
            <a:endParaRPr lang="en-US" sz="2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4674398" y="4267200"/>
            <a:ext cx="2119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Black  eyes</a:t>
            </a:r>
            <a:endParaRPr lang="en-US" sz="2800" dirty="0"/>
          </a:p>
        </p:txBody>
      </p:sp>
      <p:sp>
        <p:nvSpPr>
          <p:cNvPr id="6" name="5 CuadroTexto"/>
          <p:cNvSpPr txBox="1"/>
          <p:nvPr/>
        </p:nvSpPr>
        <p:spPr>
          <a:xfrm>
            <a:off x="7492200" y="3012274"/>
            <a:ext cx="3525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Light brown eyes</a:t>
            </a:r>
            <a:endParaRPr lang="en-US" sz="2800" dirty="0"/>
          </a:p>
        </p:txBody>
      </p:sp>
      <p:sp>
        <p:nvSpPr>
          <p:cNvPr id="7" name="6 CuadroTexto"/>
          <p:cNvSpPr txBox="1"/>
          <p:nvPr/>
        </p:nvSpPr>
        <p:spPr>
          <a:xfrm>
            <a:off x="7913455" y="6142208"/>
            <a:ext cx="3245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Green eyes </a:t>
            </a:r>
            <a:endParaRPr lang="en-US" sz="2800" dirty="0"/>
          </a:p>
        </p:txBody>
      </p:sp>
      <p:sp>
        <p:nvSpPr>
          <p:cNvPr id="8" name="7 CuadroTexto"/>
          <p:cNvSpPr txBox="1"/>
          <p:nvPr/>
        </p:nvSpPr>
        <p:spPr>
          <a:xfrm>
            <a:off x="1257369" y="5909173"/>
            <a:ext cx="216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Brown eyes</a:t>
            </a:r>
            <a:endParaRPr lang="en-US" sz="2800" dirty="0"/>
          </a:p>
        </p:txBody>
      </p:sp>
      <p:pic>
        <p:nvPicPr>
          <p:cNvPr id="14" name="Picture 2" descr="http://images2.fanpop.com/image/photos/8900000/Ceiling-cat-is-watching-over-you-masterbrate-lol-catz-8961341-468-313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1"/>
          <a:stretch/>
        </p:blipFill>
        <p:spPr bwMode="auto">
          <a:xfrm>
            <a:off x="3276600" y="1905000"/>
            <a:ext cx="5334000" cy="246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380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4" r="21575" b="7256"/>
          <a:stretch/>
        </p:blipFill>
        <p:spPr bwMode="auto">
          <a:xfrm>
            <a:off x="1295400" y="228599"/>
            <a:ext cx="4191001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295400" y="5638800"/>
            <a:ext cx="4419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He has blond hair.</a:t>
            </a: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5" r="25439" b="7778"/>
          <a:stretch/>
        </p:blipFill>
        <p:spPr bwMode="auto">
          <a:xfrm>
            <a:off x="6629400" y="228600"/>
            <a:ext cx="4038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324600" y="5608022"/>
            <a:ext cx="5257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dirty="0"/>
              <a:t>He has brown hair.</a:t>
            </a:r>
          </a:p>
        </p:txBody>
      </p:sp>
      <p:pic>
        <p:nvPicPr>
          <p:cNvPr id="6" name="Picture 2" descr="http://pixweluv.com/files/funzug/imgs/wildlife/fluffy_animals_aww_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95400"/>
            <a:ext cx="504825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78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9" r="23480" b="8063"/>
          <a:stretch/>
        </p:blipFill>
        <p:spPr bwMode="auto">
          <a:xfrm>
            <a:off x="180975" y="257175"/>
            <a:ext cx="3962400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-276225" y="5514975"/>
            <a:ext cx="4648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He has black hair.</a:t>
            </a: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3" r="25914" b="7351"/>
          <a:stretch/>
        </p:blipFill>
        <p:spPr bwMode="auto">
          <a:xfrm>
            <a:off x="4243387" y="280988"/>
            <a:ext cx="3810001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143375" y="5514975"/>
            <a:ext cx="43433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He has red hair.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4955" b="8038"/>
          <a:stretch/>
        </p:blipFill>
        <p:spPr bwMode="auto">
          <a:xfrm>
            <a:off x="8153400" y="280988"/>
            <a:ext cx="3962400" cy="5157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210550" y="5514975"/>
            <a:ext cx="38481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/>
              <a:t>He has gray hair.</a:t>
            </a:r>
          </a:p>
        </p:txBody>
      </p:sp>
    </p:spTree>
    <p:extLst>
      <p:ext uri="{BB962C8B-B14F-4D97-AF65-F5344CB8AC3E}">
        <p14:creationId xmlns:p14="http://schemas.microsoft.com/office/powerpoint/2010/main" val="141782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6" t="-1931" r="25531" b="6908"/>
          <a:stretch/>
        </p:blipFill>
        <p:spPr bwMode="auto">
          <a:xfrm>
            <a:off x="152401" y="198925"/>
            <a:ext cx="3657599" cy="52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266700" y="5562600"/>
            <a:ext cx="3429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She has curly hair.</a:t>
            </a:r>
          </a:p>
        </p:txBody>
      </p:sp>
      <p:pic>
        <p:nvPicPr>
          <p:cNvPr id="4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1" t="8035" r="24866" b="7608"/>
          <a:stretch/>
        </p:blipFill>
        <p:spPr bwMode="auto">
          <a:xfrm>
            <a:off x="3962400" y="600075"/>
            <a:ext cx="3962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114800" y="5562600"/>
            <a:ext cx="3505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She has wavy hair.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7" t="7479" r="25291" b="6444"/>
          <a:stretch/>
        </p:blipFill>
        <p:spPr bwMode="auto">
          <a:xfrm>
            <a:off x="8115300" y="642826"/>
            <a:ext cx="3845233" cy="4767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010525" y="5562600"/>
            <a:ext cx="4038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/>
              <a:t>She has straight hair.</a:t>
            </a:r>
          </a:p>
        </p:txBody>
      </p:sp>
    </p:spTree>
    <p:extLst>
      <p:ext uri="{BB962C8B-B14F-4D97-AF65-F5344CB8AC3E}">
        <p14:creationId xmlns:p14="http://schemas.microsoft.com/office/powerpoint/2010/main" val="107601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/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203</TotalTime>
  <Words>548</Words>
  <Application>Microsoft Office PowerPoint</Application>
  <PresentationFormat>Widescreen</PresentationFormat>
  <Paragraphs>122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Century Gothic</vt:lpstr>
      <vt:lpstr>Comic Sans MS</vt:lpstr>
      <vt:lpstr>Wingdings 3</vt:lpstr>
      <vt:lpstr>Ion</vt:lpstr>
      <vt:lpstr>Physical description</vt:lpstr>
      <vt:lpstr>PowerPoint Presentation</vt:lpstr>
      <vt:lpstr>Describing People</vt:lpstr>
      <vt:lpstr>Height</vt:lpstr>
      <vt:lpstr>Weight </vt:lpstr>
      <vt:lpstr>Eye Color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</vt:lpstr>
      <vt:lpstr>He is very young.</vt:lpstr>
      <vt:lpstr>She is very young.</vt:lpstr>
      <vt:lpstr>They are young.</vt:lpstr>
      <vt:lpstr>He is in his twenties. </vt:lpstr>
      <vt:lpstr>She is in her twenties.</vt:lpstr>
      <vt:lpstr>He is in his sixties.</vt:lpstr>
      <vt:lpstr>They are elderly people.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Berts-pc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Lychee</dc:creator>
  <cp:lastModifiedBy>Koshka</cp:lastModifiedBy>
  <cp:revision>32</cp:revision>
  <dcterms:created xsi:type="dcterms:W3CDTF">2010-05-07T17:42:28Z</dcterms:created>
  <dcterms:modified xsi:type="dcterms:W3CDTF">2014-06-06T02:47:54Z</dcterms:modified>
</cp:coreProperties>
</file>